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3" r:id="rId3"/>
    <p:sldId id="259" r:id="rId4"/>
    <p:sldId id="268" r:id="rId5"/>
    <p:sldId id="302" r:id="rId6"/>
    <p:sldId id="303" r:id="rId7"/>
    <p:sldId id="291" r:id="rId8"/>
    <p:sldId id="304" r:id="rId9"/>
    <p:sldId id="300" r:id="rId10"/>
    <p:sldId id="271" r:id="rId11"/>
    <p:sldId id="292" r:id="rId12"/>
    <p:sldId id="308" r:id="rId13"/>
    <p:sldId id="301" r:id="rId14"/>
    <p:sldId id="299" r:id="rId15"/>
    <p:sldId id="309" r:id="rId16"/>
    <p:sldId id="310" r:id="rId17"/>
    <p:sldId id="311" r:id="rId18"/>
    <p:sldId id="312" r:id="rId19"/>
    <p:sldId id="313" r:id="rId20"/>
    <p:sldId id="279" r:id="rId21"/>
    <p:sldId id="280" r:id="rId22"/>
    <p:sldId id="297" r:id="rId23"/>
    <p:sldId id="306" r:id="rId24"/>
    <p:sldId id="305"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75" d="100"/>
          <a:sy n="75" d="100"/>
        </p:scale>
        <p:origin x="327" y="-24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CS 5500: Foundations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In our shop we use:</a:t>
            </a:r>
          </a:p>
          <a:p>
            <a:pPr lvl="1"/>
            <a:r>
              <a:rPr lang="en-US" dirty="0"/>
              <a:t>TypeScript as implementation language</a:t>
            </a:r>
          </a:p>
          <a:p>
            <a:pPr lvl="1"/>
            <a:r>
              <a:rPr lang="en-US" dirty="0"/>
              <a:t>React for web pages</a:t>
            </a:r>
          </a:p>
          <a:p>
            <a:pPr lvl="1"/>
            <a:r>
              <a:rPr lang="en-US" dirty="0"/>
              <a:t>Chakra-UI for design elements</a:t>
            </a:r>
          </a:p>
          <a:p>
            <a:pPr lvl="1"/>
            <a:r>
              <a:rPr lang="en-US" dirty="0"/>
              <a:t>Visual Studio Code</a:t>
            </a:r>
          </a:p>
          <a:p>
            <a:pPr lvl="1"/>
            <a:r>
              <a:rPr lang="en-US" dirty="0"/>
              <a:t>+ git, etc...</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2"/>
            <a:r>
              <a:rPr lang="en-US" dirty="0"/>
              <a:t>Come prepared with questions!!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Laboratories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be regular laboratory exercises to give you practice with the technologies we will use.</a:t>
            </a:r>
          </a:p>
          <a:p>
            <a:r>
              <a:rPr lang="en-US" dirty="0"/>
              <a:t>Not graded, but highly recommended</a:t>
            </a:r>
          </a:p>
          <a:p>
            <a:r>
              <a:rPr lang="en-US" dirty="0"/>
              <a:t>Typically, will consist of structured steps that will guide you through a typical task</a:t>
            </a:r>
          </a:p>
          <a:p>
            <a:r>
              <a:rPr lang="en-US" dirty="0"/>
              <a:t>Typically asynchronous, but the TAs will have a dedicated office hour for handling your questions about the lab exercise.</a:t>
            </a:r>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5046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idx="1"/>
          </p:nvPr>
        </p:nvSpPr>
        <p:spPr/>
        <p:txBody>
          <a:bodyPr>
            <a:normAutofit/>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13</a:t>
            </a:fld>
            <a:endParaRPr lang="en-US"/>
          </a:p>
        </p:txBody>
      </p:sp>
      <p:cxnSp>
        <p:nvCxnSpPr>
          <p:cNvPr id="6" name="Straight Arrow Connector 5">
            <a:extLst>
              <a:ext uri="{FF2B5EF4-FFF2-40B4-BE49-F238E27FC236}">
                <a16:creationId xmlns:a16="http://schemas.microsoft.com/office/drawing/2014/main" id="{065850BF-68D3-4C48-BB2B-3ACAF23C2071}"/>
              </a:ext>
            </a:extLst>
          </p:cNvPr>
          <p:cNvCxnSpPr>
            <a:cxnSpLocks/>
          </p:cNvCxnSpPr>
          <p:nvPr/>
        </p:nvCxnSpPr>
        <p:spPr>
          <a:xfrm flipH="1">
            <a:off x="8610600" y="4368979"/>
            <a:ext cx="1262851" cy="0"/>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0737D2A1-4ACA-4B40-A708-552A22324D02}"/>
              </a:ext>
            </a:extLst>
          </p:cNvPr>
          <p:cNvSpPr/>
          <p:nvPr/>
        </p:nvSpPr>
        <p:spPr>
          <a:xfrm>
            <a:off x="9216057" y="4181396"/>
            <a:ext cx="2177511" cy="37516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Like Slides 5-6!</a:t>
            </a:r>
          </a:p>
        </p:txBody>
      </p:sp>
    </p:spTree>
    <p:extLst>
      <p:ext uri="{BB962C8B-B14F-4D97-AF65-F5344CB8AC3E}">
        <p14:creationId xmlns:p14="http://schemas.microsoft.com/office/powerpoint/2010/main" val="4230890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three programming assignments and a final project. You will complete the assignments individually, and the project in a group of 3 or 4.</a:t>
            </a:r>
          </a:p>
          <a:p>
            <a:r>
              <a:rPr lang="en-US" dirty="0"/>
              <a:t>The overall grading breakdown is:</a:t>
            </a:r>
          </a:p>
          <a:p>
            <a:pPr lvl="1"/>
            <a:r>
              <a:rPr lang="en-US" dirty="0"/>
              <a:t>36% Programming Assignments</a:t>
            </a:r>
          </a:p>
          <a:p>
            <a:pPr lvl="1"/>
            <a:r>
              <a:rPr lang="en-US" dirty="0"/>
              <a:t>29% Final Project</a:t>
            </a:r>
          </a:p>
          <a:p>
            <a:pPr lvl="1"/>
            <a:r>
              <a:rPr lang="en-US" dirty="0"/>
              <a:t>10% Quizzes and in-class activities</a:t>
            </a:r>
          </a:p>
          <a:p>
            <a:pPr lvl="1"/>
            <a:r>
              <a:rPr lang="en-US" dirty="0"/>
              <a:t>25%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extLst>
      <p:ext uri="{BB962C8B-B14F-4D97-AF65-F5344CB8AC3E}">
        <p14:creationId xmlns:p14="http://schemas.microsoft.com/office/powerpoint/2010/main" val="31918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0624-E7B4-45F7-A5DE-3FD3F9B35D8B}"/>
              </a:ext>
            </a:extLst>
          </p:cNvPr>
          <p:cNvSpPr>
            <a:spLocks noGrp="1"/>
          </p:cNvSpPr>
          <p:nvPr>
            <p:ph type="title"/>
          </p:nvPr>
        </p:nvSpPr>
        <p:spPr/>
        <p:txBody>
          <a:bodyPr/>
          <a:lstStyle/>
          <a:p>
            <a:r>
              <a:rPr lang="en-US" dirty="0"/>
              <a:t>Grading (1)</a:t>
            </a:r>
          </a:p>
        </p:txBody>
      </p:sp>
      <p:sp>
        <p:nvSpPr>
          <p:cNvPr id="3" name="Content Placeholder 2">
            <a:extLst>
              <a:ext uri="{FF2B5EF4-FFF2-40B4-BE49-F238E27FC236}">
                <a16:creationId xmlns:a16="http://schemas.microsoft.com/office/drawing/2014/main" id="{3754B52A-36FE-4269-8A34-5FF576C4DD06}"/>
              </a:ext>
            </a:extLst>
          </p:cNvPr>
          <p:cNvSpPr>
            <a:spLocks noGrp="1"/>
          </p:cNvSpPr>
          <p:nvPr>
            <p:ph idx="1"/>
          </p:nvPr>
        </p:nvSpPr>
        <p:spPr/>
        <p:txBody>
          <a:bodyPr>
            <a:normAutofit/>
          </a:bodyPr>
          <a:lstStyle/>
          <a:p>
            <a:r>
              <a:rPr lang="en-US" dirty="0"/>
              <a:t>We will be using a new grading system this semester, called "specification grading".</a:t>
            </a:r>
          </a:p>
          <a:p>
            <a:r>
              <a:rPr lang="en-US" dirty="0"/>
              <a:t>In this system, we will give a grade on each element of each assignment.</a:t>
            </a:r>
          </a:p>
          <a:p>
            <a:r>
              <a:rPr lang="en-US" dirty="0"/>
              <a:t>there will be exactly three possible ratings for each element:</a:t>
            </a:r>
          </a:p>
          <a:p>
            <a:pPr lvl="1"/>
            <a:r>
              <a:rPr lang="en-US" dirty="0"/>
              <a:t>below minimum expectations</a:t>
            </a:r>
          </a:p>
          <a:p>
            <a:pPr lvl="1"/>
            <a:r>
              <a:rPr lang="en-US" dirty="0"/>
              <a:t>meets minimum expectations</a:t>
            </a:r>
          </a:p>
          <a:p>
            <a:pPr lvl="1"/>
            <a:r>
              <a:rPr lang="en-US" dirty="0"/>
              <a:t>satisfactory</a:t>
            </a:r>
          </a:p>
        </p:txBody>
      </p:sp>
      <p:sp>
        <p:nvSpPr>
          <p:cNvPr id="4" name="Slide Number Placeholder 3">
            <a:extLst>
              <a:ext uri="{FF2B5EF4-FFF2-40B4-BE49-F238E27FC236}">
                <a16:creationId xmlns:a16="http://schemas.microsoft.com/office/drawing/2014/main" id="{353F249B-D41E-45C0-AD58-C9BB29EA935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79937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6CF-A06D-48FF-90F5-E1F280E783BD}"/>
              </a:ext>
            </a:extLst>
          </p:cNvPr>
          <p:cNvSpPr>
            <a:spLocks noGrp="1"/>
          </p:cNvSpPr>
          <p:nvPr>
            <p:ph type="title"/>
          </p:nvPr>
        </p:nvSpPr>
        <p:spPr/>
        <p:txBody>
          <a:bodyPr/>
          <a:lstStyle/>
          <a:p>
            <a:r>
              <a:rPr lang="en-US" dirty="0"/>
              <a:t>Grading (2)</a:t>
            </a:r>
          </a:p>
        </p:txBody>
      </p:sp>
      <p:sp>
        <p:nvSpPr>
          <p:cNvPr id="3" name="Content Placeholder 2">
            <a:extLst>
              <a:ext uri="{FF2B5EF4-FFF2-40B4-BE49-F238E27FC236}">
                <a16:creationId xmlns:a16="http://schemas.microsoft.com/office/drawing/2014/main" id="{2F1065B3-FC51-4BA9-9E03-651360B89125}"/>
              </a:ext>
            </a:extLst>
          </p:cNvPr>
          <p:cNvSpPr>
            <a:spLocks noGrp="1"/>
          </p:cNvSpPr>
          <p:nvPr>
            <p:ph idx="1"/>
          </p:nvPr>
        </p:nvSpPr>
        <p:spPr>
          <a:xfrm>
            <a:off x="838200" y="1509253"/>
            <a:ext cx="7887346" cy="4351338"/>
          </a:xfrm>
        </p:spPr>
        <p:txBody>
          <a:bodyPr/>
          <a:lstStyle/>
          <a:p>
            <a:r>
              <a:rPr lang="en-US" sz="2400" dirty="0"/>
              <a:t>This is called "specification grading" because we will be a precise as we can to specify what is necessary for you to achieve each rating. </a:t>
            </a:r>
          </a:p>
          <a:p>
            <a:r>
              <a:rPr lang="en-US" sz="2400" dirty="0"/>
              <a:t>Here's an example from a hypothetical assignment about code review:</a:t>
            </a:r>
          </a:p>
          <a:p>
            <a:endParaRPr lang="en-US" dirty="0"/>
          </a:p>
        </p:txBody>
      </p:sp>
      <p:sp>
        <p:nvSpPr>
          <p:cNvPr id="4" name="Slide Number Placeholder 3">
            <a:extLst>
              <a:ext uri="{FF2B5EF4-FFF2-40B4-BE49-F238E27FC236}">
                <a16:creationId xmlns:a16="http://schemas.microsoft.com/office/drawing/2014/main" id="{D662E1BF-2CDB-43E0-AE98-41D5C3B65509}"/>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7" name="Table 7">
            <a:extLst>
              <a:ext uri="{FF2B5EF4-FFF2-40B4-BE49-F238E27FC236}">
                <a16:creationId xmlns:a16="http://schemas.microsoft.com/office/drawing/2014/main" id="{157F6148-4E79-431E-A79C-849BBE974C40}"/>
              </a:ext>
            </a:extLst>
          </p:cNvPr>
          <p:cNvGraphicFramePr>
            <a:graphicFrameLocks noGrp="1"/>
          </p:cNvGraphicFramePr>
          <p:nvPr>
            <p:extLst>
              <p:ext uri="{D42A27DB-BD31-4B8C-83A1-F6EECF244321}">
                <p14:modId xmlns:p14="http://schemas.microsoft.com/office/powerpoint/2010/main" val="2420618613"/>
              </p:ext>
            </p:extLst>
          </p:nvPr>
        </p:nvGraphicFramePr>
        <p:xfrm>
          <a:off x="1022350" y="3553506"/>
          <a:ext cx="8128000" cy="3096866"/>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49152153"/>
                    </a:ext>
                  </a:extLst>
                </a:gridCol>
                <a:gridCol w="2032000">
                  <a:extLst>
                    <a:ext uri="{9D8B030D-6E8A-4147-A177-3AD203B41FA5}">
                      <a16:colId xmlns:a16="http://schemas.microsoft.com/office/drawing/2014/main" val="4135940857"/>
                    </a:ext>
                  </a:extLst>
                </a:gridCol>
                <a:gridCol w="2032000">
                  <a:extLst>
                    <a:ext uri="{9D8B030D-6E8A-4147-A177-3AD203B41FA5}">
                      <a16:colId xmlns:a16="http://schemas.microsoft.com/office/drawing/2014/main" val="3175581178"/>
                    </a:ext>
                  </a:extLst>
                </a:gridCol>
                <a:gridCol w="2032000">
                  <a:extLst>
                    <a:ext uri="{9D8B030D-6E8A-4147-A177-3AD203B41FA5}">
                      <a16:colId xmlns:a16="http://schemas.microsoft.com/office/drawing/2014/main" val="4225573827"/>
                    </a:ext>
                  </a:extLst>
                </a:gridCol>
              </a:tblGrid>
              <a:tr h="775306">
                <a:tc>
                  <a:txBody>
                    <a:bodyPr/>
                    <a:lstStyle/>
                    <a:p>
                      <a:r>
                        <a:rPr lang="en-US" dirty="0"/>
                        <a:t>Weight</a:t>
                      </a:r>
                    </a:p>
                  </a:txBody>
                  <a:tcPr/>
                </a:tc>
                <a:tc>
                  <a:txBody>
                    <a:bodyPr/>
                    <a:lstStyle/>
                    <a:p>
                      <a:r>
                        <a:rPr lang="en-US" dirty="0"/>
                        <a:t>Criterion</a:t>
                      </a:r>
                    </a:p>
                  </a:txBody>
                  <a:tcPr/>
                </a:tc>
                <a:tc>
                  <a:txBody>
                    <a:bodyPr/>
                    <a:lstStyle/>
                    <a:p>
                      <a:r>
                        <a:rPr lang="en-US" dirty="0"/>
                        <a:t>Meets Minimum Expectations</a:t>
                      </a:r>
                    </a:p>
                  </a:txBody>
                  <a:tcPr/>
                </a:tc>
                <a:tc>
                  <a:txBody>
                    <a:bodyPr/>
                    <a:lstStyle/>
                    <a:p>
                      <a:r>
                        <a:rPr lang="en-US" dirty="0"/>
                        <a:t>Satisfactory</a:t>
                      </a:r>
                    </a:p>
                  </a:txBody>
                  <a:tcPr/>
                </a:tc>
                <a:extLst>
                  <a:ext uri="{0D108BD9-81ED-4DB2-BD59-A6C34878D82A}">
                    <a16:rowId xmlns:a16="http://schemas.microsoft.com/office/drawing/2014/main" val="2627169433"/>
                  </a:ext>
                </a:extLst>
              </a:tr>
              <a:tr h="740461">
                <a:tc>
                  <a:txBody>
                    <a:bodyPr/>
                    <a:lstStyle/>
                    <a:p>
                      <a:r>
                        <a:rPr lang="en-US" dirty="0"/>
                        <a:t>4%</a:t>
                      </a:r>
                    </a:p>
                  </a:txBody>
                  <a:tcPr/>
                </a:tc>
                <a:tc>
                  <a:txBody>
                    <a:bodyPr/>
                    <a:lstStyle/>
                    <a:p>
                      <a:r>
                        <a:rPr lang="en-US" dirty="0"/>
                        <a:t>Naming</a:t>
                      </a:r>
                    </a:p>
                  </a:txBody>
                  <a:tcPr/>
                </a:tc>
                <a:tc>
                  <a:txBody>
                    <a:bodyPr/>
                    <a:lstStyle/>
                    <a:p>
                      <a:r>
                        <a:rPr lang="en-US" dirty="0"/>
                        <a:t>Identify at least 1 good name and 1 bad name in the code base.  Some examples may not be well-grounded in a design rationale</a:t>
                      </a:r>
                    </a:p>
                  </a:txBody>
                  <a:tcPr/>
                </a:tc>
                <a:tc>
                  <a:txBody>
                    <a:bodyPr/>
                    <a:lstStyle/>
                    <a:p>
                      <a:pPr rtl="0" fontAlgn="t">
                        <a:spcBef>
                          <a:spcPts val="0"/>
                        </a:spcBef>
                        <a:spcAft>
                          <a:spcPts val="0"/>
                        </a:spcAft>
                      </a:pPr>
                      <a:r>
                        <a:rPr lang="en-US" sz="1800" b="0" i="0" u="none" strike="noStrike" dirty="0">
                          <a:solidFill>
                            <a:srgbClr val="000000"/>
                          </a:solidFill>
                          <a:effectLst/>
                          <a:latin typeface="+mn-lt"/>
                        </a:rPr>
                        <a:t>Identify at least 3 “good” names and 3 “bad” names. Each example is substantiated with 1 sentence justifying why this is a good or bad name.</a:t>
                      </a:r>
                      <a:endParaRPr lang="en-US" sz="1800" dirty="0">
                        <a:effectLst/>
                        <a:latin typeface="+mn-lt"/>
                      </a:endParaRPr>
                    </a:p>
                  </a:txBody>
                  <a:tcPr marL="63500" marR="63500" marT="63500" marB="63500"/>
                </a:tc>
                <a:extLst>
                  <a:ext uri="{0D108BD9-81ED-4DB2-BD59-A6C34878D82A}">
                    <a16:rowId xmlns:a16="http://schemas.microsoft.com/office/drawing/2014/main" val="998022384"/>
                  </a:ext>
                </a:extLst>
              </a:tr>
            </a:tbl>
          </a:graphicData>
        </a:graphic>
      </p:graphicFrame>
    </p:spTree>
    <p:extLst>
      <p:ext uri="{BB962C8B-B14F-4D97-AF65-F5344CB8AC3E}">
        <p14:creationId xmlns:p14="http://schemas.microsoft.com/office/powerpoint/2010/main" val="115221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95A1-896E-4E16-BB73-FE40822425EA}"/>
              </a:ext>
            </a:extLst>
          </p:cNvPr>
          <p:cNvSpPr>
            <a:spLocks noGrp="1"/>
          </p:cNvSpPr>
          <p:nvPr>
            <p:ph type="title"/>
          </p:nvPr>
        </p:nvSpPr>
        <p:spPr/>
        <p:txBody>
          <a:bodyPr/>
          <a:lstStyle/>
          <a:p>
            <a:r>
              <a:rPr lang="en-US" dirty="0"/>
              <a:t>Grading (3)</a:t>
            </a:r>
          </a:p>
        </p:txBody>
      </p:sp>
      <p:sp>
        <p:nvSpPr>
          <p:cNvPr id="3" name="Content Placeholder 2">
            <a:extLst>
              <a:ext uri="{FF2B5EF4-FFF2-40B4-BE49-F238E27FC236}">
                <a16:creationId xmlns:a16="http://schemas.microsoft.com/office/drawing/2014/main" id="{BA925C1C-7B3E-4007-89DB-0606D7D88875}"/>
              </a:ext>
            </a:extLst>
          </p:cNvPr>
          <p:cNvSpPr>
            <a:spLocks noGrp="1"/>
          </p:cNvSpPr>
          <p:nvPr>
            <p:ph idx="1"/>
          </p:nvPr>
        </p:nvSpPr>
        <p:spPr/>
        <p:txBody>
          <a:bodyPr>
            <a:normAutofit fontScale="92500" lnSpcReduction="10000"/>
          </a:bodyPr>
          <a:lstStyle/>
          <a:p>
            <a:r>
              <a:rPr lang="en-US" dirty="0"/>
              <a:t>Note: there is no partial credit.  For each gradable element you will get </a:t>
            </a:r>
            <a:r>
              <a:rPr lang="en-US" b="1" dirty="0"/>
              <a:t>exactly</a:t>
            </a:r>
            <a:r>
              <a:rPr lang="en-US" dirty="0"/>
              <a:t> one of those 3 ratings.</a:t>
            </a:r>
          </a:p>
          <a:p>
            <a:r>
              <a:rPr lang="en-US" dirty="0"/>
              <a:t>The factors that we might have considered for partial credit will be broken out into separate elements.  The elements will be aligned, as best we can, with the stated learning objectives of the assignment.</a:t>
            </a:r>
          </a:p>
          <a:p>
            <a:r>
              <a:rPr lang="en-US" dirty="0"/>
              <a:t>At the end of each assignment, you will receive</a:t>
            </a:r>
          </a:p>
          <a:p>
            <a:pPr lvl="1"/>
            <a:r>
              <a:rPr lang="en-US" dirty="0"/>
              <a:t>your rating on each of the elements in the assignment</a:t>
            </a:r>
          </a:p>
          <a:p>
            <a:pPr lvl="1"/>
            <a:r>
              <a:rPr lang="en-US" dirty="0"/>
              <a:t>a 3-tuple, with the weighted total of "below minimums", "minimums" and "</a:t>
            </a:r>
            <a:r>
              <a:rPr lang="en-US" dirty="0" err="1"/>
              <a:t>satisfactories</a:t>
            </a:r>
            <a:r>
              <a:rPr lang="en-US" dirty="0"/>
              <a:t>" that you got.</a:t>
            </a:r>
          </a:p>
          <a:p>
            <a:pPr lvl="1"/>
            <a:r>
              <a:rPr lang="en-US" dirty="0"/>
              <a:t>So in the example, if you got a "satisfactory", that would count as 4% towards your </a:t>
            </a:r>
            <a:r>
              <a:rPr lang="en-US" dirty="0" err="1"/>
              <a:t>satisfactories</a:t>
            </a:r>
            <a:r>
              <a:rPr lang="en-US" dirty="0"/>
              <a:t>.</a:t>
            </a:r>
          </a:p>
          <a:p>
            <a:endParaRPr lang="en-US" dirty="0"/>
          </a:p>
          <a:p>
            <a:pPr lvl="1"/>
            <a:endParaRPr lang="en-US" dirty="0"/>
          </a:p>
        </p:txBody>
      </p:sp>
      <p:sp>
        <p:nvSpPr>
          <p:cNvPr id="4" name="Slide Number Placeholder 3">
            <a:extLst>
              <a:ext uri="{FF2B5EF4-FFF2-40B4-BE49-F238E27FC236}">
                <a16:creationId xmlns:a16="http://schemas.microsoft.com/office/drawing/2014/main" id="{DE4B55AF-FE15-4F26-8039-2E6BCBCDE16E}"/>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406437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EA07-02DE-45AB-87D9-55915BA9AC29}"/>
              </a:ext>
            </a:extLst>
          </p:cNvPr>
          <p:cNvSpPr>
            <a:spLocks noGrp="1"/>
          </p:cNvSpPr>
          <p:nvPr>
            <p:ph type="title"/>
          </p:nvPr>
        </p:nvSpPr>
        <p:spPr/>
        <p:txBody>
          <a:bodyPr/>
          <a:lstStyle/>
          <a:p>
            <a:r>
              <a:rPr lang="en-US" dirty="0"/>
              <a:t>Grading (4)</a:t>
            </a:r>
          </a:p>
        </p:txBody>
      </p:sp>
      <p:sp>
        <p:nvSpPr>
          <p:cNvPr id="4" name="Slide Number Placeholder 3">
            <a:extLst>
              <a:ext uri="{FF2B5EF4-FFF2-40B4-BE49-F238E27FC236}">
                <a16:creationId xmlns:a16="http://schemas.microsoft.com/office/drawing/2014/main" id="{4C417AD2-F659-4EAB-B50A-8D721AE6BB03}"/>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13" name="Content Placeholder 12">
            <a:extLst>
              <a:ext uri="{FF2B5EF4-FFF2-40B4-BE49-F238E27FC236}">
                <a16:creationId xmlns:a16="http://schemas.microsoft.com/office/drawing/2014/main" id="{E5AE9418-65FA-476F-ABE6-28C673D26BBC}"/>
              </a:ext>
            </a:extLst>
          </p:cNvPr>
          <p:cNvSpPr>
            <a:spLocks noGrp="1"/>
          </p:cNvSpPr>
          <p:nvPr>
            <p:ph idx="1"/>
          </p:nvPr>
        </p:nvSpPr>
        <p:spPr/>
        <p:txBody>
          <a:bodyPr/>
          <a:lstStyle/>
          <a:p>
            <a:r>
              <a:rPr lang="en-US" dirty="0"/>
              <a:t> So if you had an assignment with 4 parts, and you got the scores indicated in the matrix below, you would wind up with a score of (0.2, 0.1, 0.7)</a:t>
            </a:r>
          </a:p>
        </p:txBody>
      </p:sp>
      <p:graphicFrame>
        <p:nvGraphicFramePr>
          <p:cNvPr id="14" name="Table 5">
            <a:extLst>
              <a:ext uri="{FF2B5EF4-FFF2-40B4-BE49-F238E27FC236}">
                <a16:creationId xmlns:a16="http://schemas.microsoft.com/office/drawing/2014/main" id="{FA84D8E3-8A38-4ABD-9BE2-0803EA22AF68}"/>
              </a:ext>
            </a:extLst>
          </p:cNvPr>
          <p:cNvGraphicFramePr>
            <a:graphicFrameLocks/>
          </p:cNvGraphicFramePr>
          <p:nvPr>
            <p:extLst>
              <p:ext uri="{D42A27DB-BD31-4B8C-83A1-F6EECF244321}">
                <p14:modId xmlns:p14="http://schemas.microsoft.com/office/powerpoint/2010/main" val="1416700772"/>
              </p:ext>
            </p:extLst>
          </p:nvPr>
        </p:nvGraphicFramePr>
        <p:xfrm>
          <a:off x="1587500" y="2941638"/>
          <a:ext cx="7886700" cy="2494280"/>
        </p:xfrm>
        <a:graphic>
          <a:graphicData uri="http://schemas.openxmlformats.org/drawingml/2006/table">
            <a:tbl>
              <a:tblPr firstRow="1" bandRow="1">
                <a:tableStyleId>{5940675A-B579-460E-94D1-54222C63F5DA}</a:tableStyleId>
              </a:tblPr>
              <a:tblGrid>
                <a:gridCol w="1577340">
                  <a:extLst>
                    <a:ext uri="{9D8B030D-6E8A-4147-A177-3AD203B41FA5}">
                      <a16:colId xmlns:a16="http://schemas.microsoft.com/office/drawing/2014/main" val="1169529622"/>
                    </a:ext>
                  </a:extLst>
                </a:gridCol>
                <a:gridCol w="1577340">
                  <a:extLst>
                    <a:ext uri="{9D8B030D-6E8A-4147-A177-3AD203B41FA5}">
                      <a16:colId xmlns:a16="http://schemas.microsoft.com/office/drawing/2014/main" val="3234018631"/>
                    </a:ext>
                  </a:extLst>
                </a:gridCol>
                <a:gridCol w="1577340">
                  <a:extLst>
                    <a:ext uri="{9D8B030D-6E8A-4147-A177-3AD203B41FA5}">
                      <a16:colId xmlns:a16="http://schemas.microsoft.com/office/drawing/2014/main" val="1442142159"/>
                    </a:ext>
                  </a:extLst>
                </a:gridCol>
                <a:gridCol w="1577340">
                  <a:extLst>
                    <a:ext uri="{9D8B030D-6E8A-4147-A177-3AD203B41FA5}">
                      <a16:colId xmlns:a16="http://schemas.microsoft.com/office/drawing/2014/main" val="299112097"/>
                    </a:ext>
                  </a:extLst>
                </a:gridCol>
                <a:gridCol w="1577340">
                  <a:extLst>
                    <a:ext uri="{9D8B030D-6E8A-4147-A177-3AD203B41FA5}">
                      <a16:colId xmlns:a16="http://schemas.microsoft.com/office/drawing/2014/main" val="4219548136"/>
                    </a:ext>
                  </a:extLst>
                </a:gridCol>
              </a:tblGrid>
              <a:tr h="370840">
                <a:tc>
                  <a:txBody>
                    <a:bodyPr/>
                    <a:lstStyle/>
                    <a:p>
                      <a:r>
                        <a:rPr lang="en-US" dirty="0"/>
                        <a:t>Item</a:t>
                      </a:r>
                    </a:p>
                  </a:txBody>
                  <a:tcPr/>
                </a:tc>
                <a:tc>
                  <a:txBody>
                    <a:bodyPr/>
                    <a:lstStyle/>
                    <a:p>
                      <a:r>
                        <a:rPr lang="en-US" dirty="0"/>
                        <a:t>Weight</a:t>
                      </a:r>
                    </a:p>
                  </a:txBody>
                  <a:tcPr/>
                </a:tc>
                <a:tc>
                  <a:txBody>
                    <a:bodyPr/>
                    <a:lstStyle/>
                    <a:p>
                      <a:pPr algn="ctr"/>
                      <a:r>
                        <a:rPr lang="en-US" dirty="0"/>
                        <a:t>Below Minimum</a:t>
                      </a:r>
                    </a:p>
                  </a:txBody>
                  <a:tcPr/>
                </a:tc>
                <a:tc>
                  <a:txBody>
                    <a:bodyPr/>
                    <a:lstStyle/>
                    <a:p>
                      <a:pPr algn="ctr"/>
                      <a:r>
                        <a:rPr lang="en-US" dirty="0"/>
                        <a:t>Minimum</a:t>
                      </a:r>
                    </a:p>
                  </a:txBody>
                  <a:tcPr/>
                </a:tc>
                <a:tc>
                  <a:txBody>
                    <a:bodyPr/>
                    <a:lstStyle/>
                    <a:p>
                      <a:pPr algn="ctr"/>
                      <a:r>
                        <a:rPr lang="en-US" dirty="0"/>
                        <a:t>Satisfactory</a:t>
                      </a:r>
                    </a:p>
                  </a:txBody>
                  <a:tcPr/>
                </a:tc>
                <a:extLst>
                  <a:ext uri="{0D108BD9-81ED-4DB2-BD59-A6C34878D82A}">
                    <a16:rowId xmlns:a16="http://schemas.microsoft.com/office/drawing/2014/main" val="3643962869"/>
                  </a:ext>
                </a:extLst>
              </a:tr>
              <a:tr h="370840">
                <a:tc>
                  <a:txBody>
                    <a:bodyPr/>
                    <a:lstStyle/>
                    <a:p>
                      <a:r>
                        <a:rPr lang="en-US" dirty="0"/>
                        <a:t>1</a:t>
                      </a:r>
                    </a:p>
                  </a:txBody>
                  <a:tcPr/>
                </a:tc>
                <a:tc>
                  <a:txBody>
                    <a:bodyPr/>
                    <a:lstStyle/>
                    <a:p>
                      <a:r>
                        <a:rPr lang="en-US" dirty="0"/>
                        <a:t>0.2</a:t>
                      </a:r>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043979497"/>
                  </a:ext>
                </a:extLst>
              </a:tr>
              <a:tr h="370840">
                <a:tc>
                  <a:txBody>
                    <a:bodyPr/>
                    <a:lstStyle/>
                    <a:p>
                      <a:r>
                        <a:rPr lang="en-US" dirty="0"/>
                        <a:t>2</a:t>
                      </a:r>
                    </a:p>
                  </a:txBody>
                  <a:tcPr/>
                </a:tc>
                <a:tc>
                  <a:txBody>
                    <a:bodyPr/>
                    <a:lstStyle/>
                    <a:p>
                      <a:r>
                        <a:rPr lang="en-US" dirty="0"/>
                        <a:t>0.3</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421651291"/>
                  </a:ext>
                </a:extLst>
              </a:tr>
              <a:tr h="370840">
                <a:tc>
                  <a:txBody>
                    <a:bodyPr/>
                    <a:lstStyle/>
                    <a:p>
                      <a:r>
                        <a:rPr lang="en-US" dirty="0"/>
                        <a:t>3</a:t>
                      </a:r>
                    </a:p>
                  </a:txBody>
                  <a:tcPr/>
                </a:tc>
                <a:tc>
                  <a:txBody>
                    <a:bodyPr/>
                    <a:lstStyle/>
                    <a:p>
                      <a:r>
                        <a:rPr lang="en-US" dirty="0"/>
                        <a:t>0.4</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2141605749"/>
                  </a:ext>
                </a:extLst>
              </a:tr>
              <a:tr h="370840">
                <a:tc>
                  <a:txBody>
                    <a:bodyPr/>
                    <a:lstStyle/>
                    <a:p>
                      <a:r>
                        <a:rPr lang="en-US" dirty="0"/>
                        <a:t>4</a:t>
                      </a:r>
                    </a:p>
                  </a:txBody>
                  <a:tcPr/>
                </a:tc>
                <a:tc>
                  <a:txBody>
                    <a:bodyPr/>
                    <a:lstStyle/>
                    <a:p>
                      <a:r>
                        <a:rPr lang="en-US" dirty="0"/>
                        <a:t>0.1</a:t>
                      </a:r>
                    </a:p>
                  </a:txBody>
                  <a:tcPr/>
                </a:tc>
                <a:tc>
                  <a:txBody>
                    <a:bodyPr/>
                    <a:lstStyle/>
                    <a:p>
                      <a:pPr algn="ctr"/>
                      <a:endParaRPr lang="en-US"/>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1238794174"/>
                  </a:ext>
                </a:extLst>
              </a:tr>
              <a:tr h="370840">
                <a:tc>
                  <a:txBody>
                    <a:bodyPr/>
                    <a:lstStyle/>
                    <a:p>
                      <a:r>
                        <a:rPr lang="en-US" dirty="0"/>
                        <a:t>TOTAL</a:t>
                      </a:r>
                    </a:p>
                  </a:txBody>
                  <a:tcPr/>
                </a:tc>
                <a:tc>
                  <a:txBody>
                    <a:bodyPr/>
                    <a:lstStyle/>
                    <a:p>
                      <a:endParaRPr lang="en-US"/>
                    </a:p>
                  </a:txBody>
                  <a:tcPr/>
                </a:tc>
                <a:tc>
                  <a:txBody>
                    <a:bodyPr/>
                    <a:lstStyle/>
                    <a:p>
                      <a:r>
                        <a:rPr lang="en-US" dirty="0"/>
                        <a:t>0.2</a:t>
                      </a:r>
                    </a:p>
                  </a:txBody>
                  <a:tcPr/>
                </a:tc>
                <a:tc>
                  <a:txBody>
                    <a:bodyPr/>
                    <a:lstStyle/>
                    <a:p>
                      <a:r>
                        <a:rPr lang="en-US" dirty="0"/>
                        <a:t>0.1</a:t>
                      </a:r>
                    </a:p>
                  </a:txBody>
                  <a:tcPr/>
                </a:tc>
                <a:tc>
                  <a:txBody>
                    <a:bodyPr/>
                    <a:lstStyle/>
                    <a:p>
                      <a:r>
                        <a:rPr lang="en-US" dirty="0"/>
                        <a:t>0.7</a:t>
                      </a:r>
                    </a:p>
                  </a:txBody>
                  <a:tcPr/>
                </a:tc>
                <a:extLst>
                  <a:ext uri="{0D108BD9-81ED-4DB2-BD59-A6C34878D82A}">
                    <a16:rowId xmlns:a16="http://schemas.microsoft.com/office/drawing/2014/main" val="4091054236"/>
                  </a:ext>
                </a:extLst>
              </a:tr>
            </a:tbl>
          </a:graphicData>
        </a:graphic>
      </p:graphicFrame>
    </p:spTree>
    <p:extLst>
      <p:ext uri="{BB962C8B-B14F-4D97-AF65-F5344CB8AC3E}">
        <p14:creationId xmlns:p14="http://schemas.microsoft.com/office/powerpoint/2010/main" val="86618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5019-50C7-4F3B-9465-2BE4E53E2626}"/>
              </a:ext>
            </a:extLst>
          </p:cNvPr>
          <p:cNvSpPr>
            <a:spLocks noGrp="1"/>
          </p:cNvSpPr>
          <p:nvPr>
            <p:ph type="title"/>
          </p:nvPr>
        </p:nvSpPr>
        <p:spPr/>
        <p:txBody>
          <a:bodyPr/>
          <a:lstStyle/>
          <a:p>
            <a:r>
              <a:rPr lang="en-US" dirty="0"/>
              <a:t>Grading (5)</a:t>
            </a:r>
          </a:p>
        </p:txBody>
      </p:sp>
      <p:sp>
        <p:nvSpPr>
          <p:cNvPr id="3" name="Content Placeholder 2">
            <a:extLst>
              <a:ext uri="{FF2B5EF4-FFF2-40B4-BE49-F238E27FC236}">
                <a16:creationId xmlns:a16="http://schemas.microsoft.com/office/drawing/2014/main" id="{C865EF8A-0E56-4A72-812A-A6C40347C9B9}"/>
              </a:ext>
            </a:extLst>
          </p:cNvPr>
          <p:cNvSpPr>
            <a:spLocks noGrp="1"/>
          </p:cNvSpPr>
          <p:nvPr>
            <p:ph idx="1"/>
          </p:nvPr>
        </p:nvSpPr>
        <p:spPr/>
        <p:txBody>
          <a:bodyPr/>
          <a:lstStyle/>
          <a:p>
            <a:r>
              <a:rPr lang="en-US" dirty="0"/>
              <a:t>Note: Do </a:t>
            </a:r>
            <a:r>
              <a:rPr lang="en-US" b="1" dirty="0"/>
              <a:t>NOT</a:t>
            </a:r>
            <a:r>
              <a:rPr lang="en-US" dirty="0"/>
              <a:t> ask us to average your 3-dimensional grade into a singe value.  The ratings are </a:t>
            </a:r>
            <a:r>
              <a:rPr lang="en-US" dirty="0">
                <a:solidFill>
                  <a:srgbClr val="FF0000"/>
                </a:solidFill>
              </a:rPr>
              <a:t>ordinal data</a:t>
            </a:r>
            <a:r>
              <a:rPr lang="en-US" dirty="0"/>
              <a:t>, not linear data, and in statistics it's a big no-no to take averages over ordinal data.</a:t>
            </a:r>
            <a:endParaRPr lang="en-US" b="1" dirty="0"/>
          </a:p>
        </p:txBody>
      </p:sp>
      <p:sp>
        <p:nvSpPr>
          <p:cNvPr id="4" name="Slide Number Placeholder 3">
            <a:extLst>
              <a:ext uri="{FF2B5EF4-FFF2-40B4-BE49-F238E27FC236}">
                <a16:creationId xmlns:a16="http://schemas.microsoft.com/office/drawing/2014/main" id="{029F4CD0-81FE-44FE-8578-30C4BC3B01DA}"/>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5" name="Rectangle 4">
            <a:extLst>
              <a:ext uri="{FF2B5EF4-FFF2-40B4-BE49-F238E27FC236}">
                <a16:creationId xmlns:a16="http://schemas.microsoft.com/office/drawing/2014/main" id="{45319972-F4F0-4294-BCB6-43ECE67C6E78}"/>
              </a:ext>
            </a:extLst>
          </p:cNvPr>
          <p:cNvSpPr/>
          <p:nvPr/>
        </p:nvSpPr>
        <p:spPr>
          <a:xfrm>
            <a:off x="9093739" y="1593850"/>
            <a:ext cx="2177511" cy="177315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Go look up "ordinal data" on the internet.  It's an important but underappreciated concept.</a:t>
            </a:r>
          </a:p>
        </p:txBody>
      </p:sp>
    </p:spTree>
    <p:extLst>
      <p:ext uri="{BB962C8B-B14F-4D97-AF65-F5344CB8AC3E}">
        <p14:creationId xmlns:p14="http://schemas.microsoft.com/office/powerpoint/2010/main" val="422537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2" name="Content Placeholder 11">
            <a:extLst>
              <a:ext uri="{FF2B5EF4-FFF2-40B4-BE49-F238E27FC236}">
                <a16:creationId xmlns:a16="http://schemas.microsoft.com/office/drawing/2014/main" id="{3DB4E3D8-144E-46A9-87CA-BAA8820EA13A}"/>
              </a:ext>
            </a:extLst>
          </p:cNvPr>
          <p:cNvSpPr>
            <a:spLocks noGrp="1"/>
          </p:cNvSpPr>
          <p:nvPr>
            <p:ph idx="1"/>
          </p:nvPr>
        </p:nvSpPr>
        <p:spPr/>
        <p:txBody>
          <a:bodyPr/>
          <a:lstStyle/>
          <a:p>
            <a:endParaRPr lang="en-US"/>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451" y="1961619"/>
            <a:ext cx="2883643" cy="2883643"/>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695644"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12"/>
          </p:nvPr>
        </p:nvSpPr>
        <p:spPr/>
        <p:txBody>
          <a:bodyPr/>
          <a:lstStyle/>
          <a:p>
            <a:fld id="{86CB4B4D-7CA3-9044-876B-883B54F8677D}" type="slidenum">
              <a:rPr lang="en-US"/>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422318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a:p>
        </p:txBody>
      </p:sp>
    </p:spTree>
    <p:extLst>
      <p:ext uri="{BB962C8B-B14F-4D97-AF65-F5344CB8AC3E}">
        <p14:creationId xmlns:p14="http://schemas.microsoft.com/office/powerpoint/2010/main" val="166563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
        <p:nvSpPr>
          <p:cNvPr id="7" name="Rectangle 6">
            <a:extLst>
              <a:ext uri="{FF2B5EF4-FFF2-40B4-BE49-F238E27FC236}">
                <a16:creationId xmlns:a16="http://schemas.microsoft.com/office/drawing/2014/main" id="{974E239E-5903-4098-A40F-7459DA3C7DB7}"/>
              </a:ext>
            </a:extLst>
          </p:cNvPr>
          <p:cNvSpPr/>
          <p:nvPr/>
        </p:nvSpPr>
        <p:spPr>
          <a:xfrm>
            <a:off x="7880779" y="2374900"/>
            <a:ext cx="4202842" cy="10541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told you that we were going to list the learning objectives at the beginning and end of each lesson, and here we are! </a:t>
            </a:r>
          </a:p>
        </p:txBody>
      </p:sp>
    </p:spTree>
    <p:extLst>
      <p:ext uri="{BB962C8B-B14F-4D97-AF65-F5344CB8AC3E}">
        <p14:creationId xmlns:p14="http://schemas.microsoft.com/office/powerpoint/2010/main" val="279846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basic principles of </a:t>
            </a:r>
            <a:r>
              <a:rPr lang="en-US"/>
              <a:t>well-designed software </a:t>
            </a:r>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pic>
        <p:nvPicPr>
          <p:cNvPr id="166" name="Alexi Turcotte.jpg" descr="Alexi Turcotte.jpg"/>
          <p:cNvPicPr>
            <a:picLocks noChangeAspect="1"/>
          </p:cNvPicPr>
          <p:nvPr/>
        </p:nvPicPr>
        <p:blipFill>
          <a:blip r:embed="rId2"/>
          <a:srcRect t="21560" r="24157" b="21560"/>
          <a:stretch>
            <a:fillRect/>
          </a:stretch>
        </p:blipFill>
        <p:spPr>
          <a:xfrm>
            <a:off x="529553" y="1802996"/>
            <a:ext cx="2036615" cy="203653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7202698" y="1802996"/>
            <a:ext cx="2036518" cy="2038637"/>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2891100" y="4426827"/>
            <a:ext cx="2203451" cy="2114551"/>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5016540" y="1819664"/>
            <a:ext cx="1979230" cy="1977865"/>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547104" y="4426827"/>
            <a:ext cx="2036615" cy="2011183"/>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5336120" y="4462247"/>
            <a:ext cx="2036466" cy="2043788"/>
          </a:xfrm>
          <a:prstGeom prst="rect">
            <a:avLst/>
          </a:prstGeom>
          <a:ln w="12700">
            <a:miter lim="400000"/>
          </a:ln>
        </p:spPr>
      </p:pic>
      <p:sp>
        <p:nvSpPr>
          <p:cNvPr id="174" name="Alexi Turcotte"/>
          <p:cNvSpPr txBox="1"/>
          <p:nvPr/>
        </p:nvSpPr>
        <p:spPr>
          <a:xfrm>
            <a:off x="840277" y="3828181"/>
            <a:ext cx="1332096"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Alexi Turcotte</a:t>
            </a:r>
          </a:p>
        </p:txBody>
      </p:sp>
      <p:sp>
        <p:nvSpPr>
          <p:cNvPr id="175" name="Weijie (Ben) Deng"/>
          <p:cNvSpPr txBox="1"/>
          <p:nvPr/>
        </p:nvSpPr>
        <p:spPr>
          <a:xfrm>
            <a:off x="5435546" y="6554337"/>
            <a:ext cx="173720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Weijie (Ben) Deng</a:t>
            </a:r>
          </a:p>
        </p:txBody>
      </p:sp>
      <p:sp>
        <p:nvSpPr>
          <p:cNvPr id="176" name="Magnus Frennberg"/>
          <p:cNvSpPr txBox="1"/>
          <p:nvPr/>
        </p:nvSpPr>
        <p:spPr>
          <a:xfrm>
            <a:off x="2891468" y="6554337"/>
            <a:ext cx="1819665"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Magnus Frennberg</a:t>
            </a:r>
          </a:p>
        </p:txBody>
      </p:sp>
      <p:sp>
        <p:nvSpPr>
          <p:cNvPr id="177" name="Jake Feinbaum"/>
          <p:cNvSpPr txBox="1"/>
          <p:nvPr/>
        </p:nvSpPr>
        <p:spPr>
          <a:xfrm>
            <a:off x="7443009" y="3889726"/>
            <a:ext cx="143186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2710202" y="1679156"/>
            <a:ext cx="2203445" cy="2197611"/>
          </a:xfrm>
          <a:prstGeom prst="rect">
            <a:avLst/>
          </a:prstGeom>
          <a:ln w="12700">
            <a:miter lim="400000"/>
          </a:ln>
        </p:spPr>
      </p:pic>
      <p:sp>
        <p:nvSpPr>
          <p:cNvPr id="178" name="Satyajit Gokhale"/>
          <p:cNvSpPr txBox="1"/>
          <p:nvPr/>
        </p:nvSpPr>
        <p:spPr>
          <a:xfrm>
            <a:off x="719117" y="6554337"/>
            <a:ext cx="1563761"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Satyajit Gokhale</a:t>
            </a:r>
          </a:p>
        </p:txBody>
      </p:sp>
      <p:sp>
        <p:nvSpPr>
          <p:cNvPr id="179" name="Rajath Kashyap"/>
          <p:cNvSpPr txBox="1"/>
          <p:nvPr/>
        </p:nvSpPr>
        <p:spPr>
          <a:xfrm>
            <a:off x="2994746" y="3889726"/>
            <a:ext cx="1469057"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dirty="0" err="1"/>
              <a:t>Rajath</a:t>
            </a:r>
            <a:r>
              <a:rPr dirty="0"/>
              <a:t> Kashyap</a:t>
            </a:r>
          </a:p>
        </p:txBody>
      </p:sp>
      <p:sp>
        <p:nvSpPr>
          <p:cNvPr id="180" name="Prajakta Rodrigues"/>
          <p:cNvSpPr txBox="1"/>
          <p:nvPr/>
        </p:nvSpPr>
        <p:spPr>
          <a:xfrm>
            <a:off x="5042772" y="3889726"/>
            <a:ext cx="1794722"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391505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spTree>
    <p:extLst>
      <p:ext uri="{BB962C8B-B14F-4D97-AF65-F5344CB8AC3E}">
        <p14:creationId xmlns:p14="http://schemas.microsoft.com/office/powerpoint/2010/main" val="171348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893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SE includes 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The answers to those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8</a:t>
            </a:fld>
            <a:endParaRPr lang="en-US"/>
          </a:p>
        </p:txBody>
      </p:sp>
    </p:spTree>
    <p:extLst>
      <p:ext uri="{BB962C8B-B14F-4D97-AF65-F5344CB8AC3E}">
        <p14:creationId xmlns:p14="http://schemas.microsoft.com/office/powerpoint/2010/main" val="19093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We will try to mirror the experience of a young software engineer joining a new team...</a:t>
            </a:r>
          </a:p>
          <a:p>
            <a:pPr lvl="1"/>
            <a:r>
              <a:rPr lang="en-US" dirty="0"/>
              <a:t>"onboarding" to a new codebase</a:t>
            </a:r>
          </a:p>
          <a:p>
            <a:pPr lvl="1"/>
            <a:r>
              <a:rPr lang="en-US" dirty="0"/>
              <a:t>start with small individual projects (</a:t>
            </a:r>
            <a:r>
              <a:rPr lang="en-US" dirty="0" err="1"/>
              <a:t>apx</a:t>
            </a:r>
            <a:r>
              <a:rPr lang="en-US" dirty="0"/>
              <a:t>. 4 </a:t>
            </a:r>
            <a:r>
              <a:rPr lang="en-US" dirty="0" err="1"/>
              <a:t>homeworks</a:t>
            </a:r>
            <a:r>
              <a:rPr lang="en-US" dirty="0"/>
              <a:t>)</a:t>
            </a:r>
          </a:p>
          <a:p>
            <a:pPr lvl="1"/>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9</a:t>
            </a:fld>
            <a:endParaRPr lang="en-US"/>
          </a:p>
        </p:txBody>
      </p:sp>
    </p:spTree>
    <p:extLst>
      <p:ext uri="{BB962C8B-B14F-4D97-AF65-F5344CB8AC3E}">
        <p14:creationId xmlns:p14="http://schemas.microsoft.com/office/powerpoint/2010/main" val="116515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1587</Words>
  <Application>Microsoft Office PowerPoint</Application>
  <PresentationFormat>Widescreen</PresentationFormat>
  <Paragraphs>189</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Ink Free</vt:lpstr>
      <vt:lpstr>Verdana</vt:lpstr>
      <vt:lpstr>Office Theme</vt:lpstr>
      <vt:lpstr>CS 4350: Fundamentals of Software Engineering CS 5500: Foundations of Software Engineering  Lesson 1.1 Course Introduction</vt:lpstr>
      <vt:lpstr>Instructors</vt:lpstr>
      <vt:lpstr>Teaching Assistants</vt:lpstr>
      <vt:lpstr>Learning Objectives for this course:</vt:lpstr>
      <vt:lpstr>Learning Objectives for this Lesson</vt:lpstr>
      <vt:lpstr>What is software engineering?</vt:lpstr>
      <vt:lpstr>Good code is necessary but not sufficient</vt:lpstr>
      <vt:lpstr>SE includes Tools and Processes</vt:lpstr>
      <vt:lpstr>Approach</vt:lpstr>
      <vt:lpstr>Technology</vt:lpstr>
      <vt:lpstr>Course Mechanics</vt:lpstr>
      <vt:lpstr>Laboratories (Tutorials)</vt:lpstr>
      <vt:lpstr>Pedagogy</vt:lpstr>
      <vt:lpstr>Course Requirements</vt:lpstr>
      <vt:lpstr>Grading (1)</vt:lpstr>
      <vt:lpstr>Grading (2)</vt:lpstr>
      <vt:lpstr>Grading (3)</vt:lpstr>
      <vt:lpstr>Grading (4)</vt:lpstr>
      <vt:lpstr>Grading (5)</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cp:revision>
  <dcterms:created xsi:type="dcterms:W3CDTF">2021-01-07T15:19:22Z</dcterms:created>
  <dcterms:modified xsi:type="dcterms:W3CDTF">2021-01-11T21:58:49Z</dcterms:modified>
</cp:coreProperties>
</file>